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87" r:id="rId23"/>
    <p:sldId id="278" r:id="rId24"/>
    <p:sldId id="279" r:id="rId25"/>
    <p:sldId id="280" r:id="rId26"/>
    <p:sldId id="281" r:id="rId27"/>
    <p:sldId id="282" r:id="rId28"/>
    <p:sldId id="283" r:id="rId29"/>
    <p:sldId id="276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1E36BC1-02FE-42A0-845D-B38B4D011171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87"/>
            <p14:sldId id="278"/>
            <p14:sldId id="279"/>
            <p14:sldId id="280"/>
            <p14:sldId id="281"/>
            <p14:sldId id="282"/>
            <p14:sldId id="283"/>
            <p14:sldId id="276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6F47B-BD3C-4FED-ACC7-77284F7A7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5D054C-1600-497C-9486-7077A7168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55ECC-3F8B-4A29-A1B0-CA20CBB5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B2A1C-E134-40EC-A43C-13D37809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776B3-5C95-4667-8DDE-22D0811B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33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2331F-745D-4437-913A-C573C53D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53FF0F-2DF7-4D38-BBB1-47B1B273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3E135B-AEF1-4022-A31C-036AF5F6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8B9434-3139-4680-A5D3-D2FB723C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B09DD-D8E0-48C2-A9C5-2A7FC712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49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645FED-A490-4C6A-8CFA-EEE83A3D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FD3BDF-F779-4EEA-B444-A80B42630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292A95-039B-4D8F-83C3-2413FAA3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22830-B4EB-4B50-91BD-9C442634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626D5A-B802-4E87-A31D-6FE701AE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5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BFCF8-DA4D-44DF-83B0-D7693FDE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A178-3929-4D36-B310-E7E1A5A76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FAC691-256F-4999-9441-54E496D6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A7A841-2B00-4C28-A58B-6E77FE80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031D2-3D1D-4184-9782-A1034274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91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357F3-5F44-434D-BFD7-810BE5D7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0866D-E961-451E-B32A-671A2C5DC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E1A306-9FB8-4F41-A83E-040D5522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A037B5-226F-4DE0-89E9-A75553DF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DA68F-9C1E-421C-8E9E-E72C2A63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855E6-C2D5-47FF-8346-19AC12C9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C9127-F70D-450A-A08A-52CBAFB03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AE7D10-089E-4B25-942C-BC11BB22B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F466FB-ABEA-41AF-930D-7E675DF4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D33FB4-1DED-4D75-95C4-CA575D59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1C790C-8AA8-41B2-A4FC-2FE2076D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B2AB1-8066-4A02-8101-67F85503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468110-4FC4-4719-9FD3-0C2A8B08C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D3EDB9-A67C-4419-896E-FB010CBB4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292DA1-8542-423B-94B4-B13EC17E0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6A459-A367-49D4-B814-A0C6ACCF9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D20053-4111-41B9-8E04-26720495F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88B230-8514-4996-9934-635028D0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FB43F9-5B75-4977-948D-AD1F5FAF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63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0A5CE-D6C0-4B06-AAD1-6B95F8B9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DFAE30-43AB-460B-AD10-14CFD596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551D5E-6A81-47AF-AA2A-AE491B5F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6D8A45-5EA3-4BE9-A39A-C7C880A2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5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DDEA74-7536-41EA-8A27-BF101A51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7A9A19-904C-43FD-ACF7-AA59A8BE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DDCE9-F1C3-4AB5-BA2B-DEB02ECA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40248-F5EB-4691-9C58-FFA9086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B9140-B4EB-4477-A2AC-A5190F25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FD4F5-1D66-4CCE-95DB-4B2529DA5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A5CAC-F7A9-4770-9E10-4A077980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98E4CD-4B93-4C4D-8CD5-2CEDE72A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C3BC6D-4BC9-41D0-B2EC-742CC1B8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5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75069-FF88-4A0B-ACF4-04E1057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7D8D4F-590F-446D-B4C8-4BB473E50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57A0B5-174F-4DE5-B732-2C4360EB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A7FD6-0A76-423D-BA44-0E459532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E3FEE7-5C03-44AC-AD59-AEE83389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3874A1-D03B-479B-BDB9-519011FD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66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BD70C8-C413-4052-A166-BBACE7BF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861457-A034-4544-932E-C357EDFF2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5F455-7B1C-4D7F-B4E9-21A5A0C96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4365-F348-4F0D-B321-D4A781E52A3E}" type="datetimeFigureOut">
              <a:rPr lang="zh-CN" altLang="en-US" smtClean="0"/>
              <a:t>2020-02-15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BB9E9-F69F-464F-AB57-D78D24B72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116639-5AC5-4A8C-9C3F-74C5A9136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FBB19-C5B2-46C6-A583-DF61522C5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4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mp"/><Relationship Id="rId3" Type="http://schemas.openxmlformats.org/officeDocument/2006/relationships/image" Target="../media/image36.tmp"/><Relationship Id="rId7" Type="http://schemas.openxmlformats.org/officeDocument/2006/relationships/image" Target="../media/image40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10" Type="http://schemas.openxmlformats.org/officeDocument/2006/relationships/image" Target="../media/image43.tmp"/><Relationship Id="rId4" Type="http://schemas.openxmlformats.org/officeDocument/2006/relationships/image" Target="../media/image37.tmp"/><Relationship Id="rId9" Type="http://schemas.openxmlformats.org/officeDocument/2006/relationships/image" Target="../media/image4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cobwilliams/ddeab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mp"/><Relationship Id="rId4" Type="http://schemas.openxmlformats.org/officeDocument/2006/relationships/image" Target="../media/image67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32536-E36D-4AEF-9E44-459114696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839" y="1685041"/>
            <a:ext cx="11104775" cy="1012382"/>
          </a:xfrm>
        </p:spPr>
        <p:txBody>
          <a:bodyPr/>
          <a:lstStyle/>
          <a:p>
            <a:r>
              <a:rPr lang="zh-CN" altLang="en-US" dirty="0"/>
              <a:t>本科毕业设计阶段汇报（一）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78A139-1EA0-4C73-B118-D9FE1E006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429" y="5515679"/>
            <a:ext cx="3447068" cy="87569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李浩思 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4933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127D1-0E82-4CCD-89BE-DA9FD6BA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线性方程的解问题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E6E71-5611-41B4-95F6-CDC25867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状态转移矩阵：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线性方程：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29900-3771-4BAA-9867-71DC75F8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62" y="2374231"/>
            <a:ext cx="2930592" cy="10492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2584F9-DCE6-4A10-ADF0-D9C25CA6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97" y="3733681"/>
            <a:ext cx="1764799" cy="535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4267F3-924D-488C-AED9-532122A5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89337"/>
            <a:ext cx="3556081" cy="1289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A6994D-22F6-4A46-97CB-A4F32E72A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4" y="5741156"/>
            <a:ext cx="2931370" cy="6236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D1EE85-8AEB-436C-A03D-B14B4CB45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86" y="-5546"/>
            <a:ext cx="51435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FF22D3-7056-4303-BC36-B5197B13873D}"/>
              </a:ext>
            </a:extLst>
          </p:cNvPr>
          <p:cNvSpPr txBox="1"/>
          <p:nvPr/>
        </p:nvSpPr>
        <p:spPr>
          <a:xfrm>
            <a:off x="0" y="6336739"/>
            <a:ext cx="733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多用误差的协方差矩阵代替</a:t>
            </a:r>
            <a:r>
              <a:rPr lang="en-US" altLang="zh-CN" dirty="0"/>
              <a:t>w</a:t>
            </a:r>
            <a:r>
              <a:rPr lang="zh-CN" altLang="en-US" dirty="0"/>
              <a:t>，将第一个括号称为</a:t>
            </a:r>
            <a:r>
              <a:rPr lang="en-US" altLang="zh-CN" dirty="0"/>
              <a:t>information matrix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87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87811-8A5E-4274-85FB-251686DE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线性方程的解问题</a:t>
            </a:r>
            <a:r>
              <a:rPr lang="zh-CN" altLang="en-US" sz="4000" dirty="0"/>
              <a:t>（迭代求解最优比例因子）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0D254-18ED-4F9A-A044-A28B85E0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假设任意两个观测之间不相关，则：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将比例因子定义为，名义误差协方差矩阵到真实的误差协方差矩阵：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46DB17-2834-4CD4-ADC8-32E4F9F28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83" y="2628883"/>
            <a:ext cx="4434033" cy="499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F1DB21-8695-4627-AA77-E33BA67B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09" y="4392803"/>
            <a:ext cx="8266980" cy="1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4D669-134D-4A40-AC27-A2240ABD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线性方程的解问题</a:t>
            </a:r>
            <a:r>
              <a:rPr lang="zh-CN" altLang="en-US" sz="4000" dirty="0"/>
              <a:t>（迭代求解最优比例因子）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15B0D-C3CB-4838-8C6E-9E8731C52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联合概率密度函数，取对数，基本最小二乘法思想：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D71540-A324-4CB8-986A-E11724DD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7" y="2317259"/>
            <a:ext cx="4481901" cy="2088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A33C4A-9BC6-4234-A309-07065A38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5" y="4840050"/>
            <a:ext cx="4962950" cy="1173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308464-6F04-457E-8FE5-F6A2B3542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94" y="2471373"/>
            <a:ext cx="5498483" cy="1797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3B5470-28EC-4917-A809-7C8E42050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94" y="4333452"/>
            <a:ext cx="4389679" cy="16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F5BB1-499E-4118-8497-7C47CD6D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误差传播公式（频域讨论问题）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E62F8-02DF-4029-94CF-94136885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能量守恒公式：</a:t>
            </a:r>
            <a:endParaRPr lang="en-US" altLang="zh-CN" dirty="0"/>
          </a:p>
          <a:p>
            <a:r>
              <a:rPr lang="zh-CN" altLang="en-US" dirty="0"/>
              <a:t>将重力位和速度展开为参考项和扰动项：</a:t>
            </a:r>
            <a:endParaRPr lang="en-US" altLang="zh-CN" dirty="0"/>
          </a:p>
          <a:p>
            <a:r>
              <a:rPr lang="zh-CN" altLang="en-US" dirty="0"/>
              <a:t>参考项满足：</a:t>
            </a:r>
            <a:endParaRPr lang="en-US" altLang="zh-CN" dirty="0"/>
          </a:p>
          <a:p>
            <a:r>
              <a:rPr lang="zh-CN" altLang="en-US" dirty="0"/>
              <a:t>带入能量守恒公式，舍去二阶小量：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根据正交性：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6D8664-EFED-4AA2-829A-4A38E4F3B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86" y="1690688"/>
            <a:ext cx="1340162" cy="753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BEFE6-B388-4186-822A-022A11685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33" y="2075087"/>
            <a:ext cx="1196782" cy="980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17C075-7E70-4A0D-9E01-E0F1311AF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30" y="2751229"/>
            <a:ext cx="1496192" cy="7124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BFE1B8-7C4E-4D2A-9618-041E106BA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42" y="3189744"/>
            <a:ext cx="1196782" cy="8860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3897A5-FFEE-45AE-BC73-1DC544BBE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87" y="3780865"/>
            <a:ext cx="4762913" cy="678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3EBF5D-2000-4D89-9990-E522C1C07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3" y="4986400"/>
            <a:ext cx="3720424" cy="11528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097CC6-62C3-4122-93A1-7FF245B6C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22" y="4986400"/>
            <a:ext cx="3665466" cy="11155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9090E6-6337-42F8-9470-8F413DB78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1" y="3884311"/>
            <a:ext cx="4662796" cy="7188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E4DBAF-8A44-4C11-A5E7-F9C7DC165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7" y="5127437"/>
            <a:ext cx="3152925" cy="9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6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EDBF6-44CD-4E8D-986A-C1AF60CF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误差传播公式（频域讨论问题）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51258-DD70-4ECD-9E60-3F1559F7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CN" altLang="en-US" dirty="0"/>
              <a:t>星间变率是沿星间距方向的速度差异（类似于重力异常推导）。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用星间变率的均方根速度表示平均：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6A34C-033F-4FB5-997B-696A5980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39" y="2250448"/>
            <a:ext cx="4270121" cy="1394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0284CA-0C8A-48A8-898E-B33280A6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4026"/>
            <a:ext cx="3279911" cy="961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2CE8C5-26DB-495D-9547-4B9CBF00F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09658"/>
            <a:ext cx="4050448" cy="1448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D488D9-D7A3-4165-8D3E-23F83DEDE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27" y="4336428"/>
            <a:ext cx="4913078" cy="12683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BA3F63-A1C1-48B4-B7C7-F4F442C68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48" y="5411871"/>
            <a:ext cx="6065623" cy="10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669A8-AA87-49C8-8588-B2C6BA63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误差传播公式（频域）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71A45C2-AFE3-40C1-8DF3-CC6B230E9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75" y="2153981"/>
            <a:ext cx="7686049" cy="172936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8B635E-8743-4E14-A81A-BA34A2E9659C}"/>
              </a:ext>
            </a:extLst>
          </p:cNvPr>
          <p:cNvSpPr txBox="1"/>
          <p:nvPr/>
        </p:nvSpPr>
        <p:spPr>
          <a:xfrm>
            <a:off x="1716505" y="3883341"/>
            <a:ext cx="875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可以将每一阶的星间变率误差映射到该阶的扰动重力位误差上。</a:t>
            </a:r>
          </a:p>
        </p:txBody>
      </p:sp>
    </p:spTree>
    <p:extLst>
      <p:ext uri="{BB962C8B-B14F-4D97-AF65-F5344CB8AC3E}">
        <p14:creationId xmlns:p14="http://schemas.microsoft.com/office/powerpoint/2010/main" val="110326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FB7D3-05FB-420B-8533-24DA0055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误差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C58F3-4311-4495-8CEA-D4B826870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由</a:t>
            </a:r>
            <a:r>
              <a:rPr lang="en-US" altLang="zh-CN" dirty="0"/>
              <a:t>USO</a:t>
            </a:r>
            <a:r>
              <a:rPr lang="zh-CN" altLang="en-US" dirty="0"/>
              <a:t>引起的频率误差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2.</a:t>
            </a:r>
            <a:r>
              <a:rPr lang="zh-CN" altLang="en-US" dirty="0">
                <a:solidFill>
                  <a:srgbClr val="FF0000"/>
                </a:solidFill>
              </a:rPr>
              <a:t>光时误差（</a:t>
            </a:r>
            <a:r>
              <a:rPr lang="en-US" altLang="zh-CN" dirty="0">
                <a:solidFill>
                  <a:srgbClr val="FF0000"/>
                </a:solidFill>
              </a:rPr>
              <a:t>KBR</a:t>
            </a:r>
            <a:r>
              <a:rPr lang="zh-CN" altLang="en-US" dirty="0">
                <a:solidFill>
                  <a:srgbClr val="FF0000"/>
                </a:solidFill>
              </a:rPr>
              <a:t>传播时间不是真实距离，多普勒效应）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3.</a:t>
            </a:r>
            <a:r>
              <a:rPr lang="zh-CN" altLang="en-US" dirty="0"/>
              <a:t>时间戳误差（</a:t>
            </a:r>
            <a:r>
              <a:rPr lang="en-US" altLang="zh-CN" dirty="0"/>
              <a:t>GPS</a:t>
            </a:r>
            <a:r>
              <a:rPr lang="zh-CN" altLang="en-US" dirty="0"/>
              <a:t>统一时间戳造成的）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电离层改正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5.</a:t>
            </a:r>
            <a:r>
              <a:rPr lang="zh-CN" altLang="en-US" dirty="0"/>
              <a:t>系统误差（白噪声）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对准误差（</a:t>
            </a:r>
            <a:r>
              <a:rPr lang="en-US" altLang="zh-CN" dirty="0"/>
              <a:t>multipath noise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7.</a:t>
            </a:r>
            <a:r>
              <a:rPr lang="zh-CN" altLang="en-US" dirty="0">
                <a:solidFill>
                  <a:srgbClr val="FF0000"/>
                </a:solidFill>
              </a:rPr>
              <a:t>天线偏离质心误差</a:t>
            </a:r>
          </a:p>
        </p:txBody>
      </p:sp>
    </p:spTree>
    <p:extLst>
      <p:ext uri="{BB962C8B-B14F-4D97-AF65-F5344CB8AC3E}">
        <p14:creationId xmlns:p14="http://schemas.microsoft.com/office/powerpoint/2010/main" val="50486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AD8DA-6E09-4C8A-8620-93F10CAC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频率误差（本来通过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Ka</a:t>
            </a:r>
            <a:r>
              <a:rPr lang="zh-CN" altLang="en-US" dirty="0"/>
              <a:t>去除了大部分，这里讨论的是剩余部分）                                  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C4C159C-DE35-476C-AB33-AB382FB27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4" y="1690688"/>
            <a:ext cx="8538612" cy="205862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78637B-A1F9-44DF-81A3-AC0268005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16" y="5954996"/>
            <a:ext cx="4544945" cy="7032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5B9983-4FD4-4371-A90F-85BC4C51FE9F}"/>
              </a:ext>
            </a:extLst>
          </p:cNvPr>
          <p:cNvSpPr txBox="1"/>
          <p:nvPr/>
        </p:nvSpPr>
        <p:spPr>
          <a:xfrm>
            <a:off x="1267326" y="5536644"/>
            <a:ext cx="965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表示频率噪声频谱，</a:t>
            </a:r>
            <a:r>
              <a:rPr lang="en-US" altLang="zh-CN" dirty="0"/>
              <a:t>G</a:t>
            </a:r>
            <a:r>
              <a:rPr lang="zh-CN" altLang="en-US" dirty="0"/>
              <a:t>表示误差传递算子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CB282C-5C61-4668-A3DA-3CE3638C7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4" y="3429000"/>
            <a:ext cx="3554958" cy="9936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56444C-BCFE-4A7F-8181-C9BD82677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72" y="4403464"/>
            <a:ext cx="5816370" cy="10841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8D29722-BFCA-47DD-9B1E-86B914F6E991}"/>
              </a:ext>
            </a:extLst>
          </p:cNvPr>
          <p:cNvSpPr txBox="1"/>
          <p:nvPr/>
        </p:nvSpPr>
        <p:spPr>
          <a:xfrm>
            <a:off x="6579909" y="6139652"/>
            <a:ext cx="180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有疑问</a:t>
            </a:r>
          </a:p>
        </p:txBody>
      </p:sp>
    </p:spTree>
    <p:extLst>
      <p:ext uri="{BB962C8B-B14F-4D97-AF65-F5344CB8AC3E}">
        <p14:creationId xmlns:p14="http://schemas.microsoft.com/office/powerpoint/2010/main" val="26902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930B1-4C2F-40D0-A6AD-7B8088BF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时间戳误差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2147A4-0751-4C86-9E49-FA1507A4B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38" y="2374714"/>
            <a:ext cx="3470520" cy="1641743"/>
          </a:xfrm>
        </p:spPr>
      </p:pic>
    </p:spTree>
    <p:extLst>
      <p:ext uri="{BB962C8B-B14F-4D97-AF65-F5344CB8AC3E}">
        <p14:creationId xmlns:p14="http://schemas.microsoft.com/office/powerpoint/2010/main" val="259599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B351A-CE86-4E59-9875-466FACF5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对准误差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0EEC72-F498-4D9F-89A9-27684A2F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7" y="2064588"/>
            <a:ext cx="6065727" cy="315558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B9CAB5-810F-4DEF-B53B-3BB7E685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454" y="669519"/>
            <a:ext cx="3832544" cy="1881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9EF765-04E8-4EE6-AF89-BC6FB767A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50" y="3429000"/>
            <a:ext cx="40477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7ABED-52D0-42B7-AB49-F62873E9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DA7E0-488F-45F9-BF15-D3376F37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KBR</a:t>
            </a:r>
            <a:r>
              <a:rPr lang="zh-CN" altLang="en-US" dirty="0"/>
              <a:t>原理</a:t>
            </a:r>
            <a:endParaRPr lang="en-US" altLang="zh-CN" dirty="0"/>
          </a:p>
          <a:p>
            <a:r>
              <a:rPr lang="zh-CN" altLang="en-US" dirty="0"/>
              <a:t>线性方程的解问题</a:t>
            </a:r>
            <a:endParaRPr lang="en-US" altLang="zh-CN" dirty="0"/>
          </a:p>
          <a:p>
            <a:r>
              <a:rPr lang="zh-CN" altLang="en-US" dirty="0"/>
              <a:t>误差传递公式</a:t>
            </a:r>
            <a:endParaRPr lang="en-US" altLang="zh-CN" dirty="0"/>
          </a:p>
          <a:p>
            <a:r>
              <a:rPr lang="en-US" altLang="zh-CN" dirty="0"/>
              <a:t>KBR</a:t>
            </a:r>
            <a:r>
              <a:rPr lang="zh-CN" altLang="en-US" dirty="0"/>
              <a:t>噪声</a:t>
            </a:r>
            <a:endParaRPr lang="en-US" altLang="zh-CN" dirty="0"/>
          </a:p>
          <a:p>
            <a:r>
              <a:rPr lang="zh-CN" altLang="en-US" dirty="0"/>
              <a:t>积分器求解</a:t>
            </a:r>
            <a:r>
              <a:rPr lang="en-US" altLang="zh-CN" dirty="0"/>
              <a:t>ODE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1400" dirty="0"/>
              <a:t>注：</a:t>
            </a:r>
            <a:r>
              <a:rPr lang="en-US" altLang="zh-CN" sz="1400" dirty="0"/>
              <a:t>1. </a:t>
            </a:r>
            <a:r>
              <a:rPr lang="zh-CN" altLang="en-US" sz="1400" dirty="0"/>
              <a:t>前四个小节的内容来自于</a:t>
            </a:r>
            <a:r>
              <a:rPr lang="en-US" altLang="zh-CN" sz="1400" dirty="0"/>
              <a:t>[1]Kim J. Simulation study of a low-low satellite-to-satellite tracking mission[D]. University of Texas at Austin, 2000</a:t>
            </a:r>
            <a:r>
              <a:rPr lang="zh-CN" altLang="en-US" sz="1400" dirty="0"/>
              <a:t>；</a:t>
            </a:r>
            <a:r>
              <a:rPr lang="en-US" altLang="zh-CN" sz="1400" dirty="0"/>
              <a:t>[2]Schutz B, Tapley B, Born G H. Statistical orbit determination[M]. Elsevier, 2004.</a:t>
            </a:r>
          </a:p>
          <a:p>
            <a:pPr marL="0" indent="0">
              <a:buNone/>
            </a:pPr>
            <a:r>
              <a:rPr lang="en-US" altLang="zh-CN" sz="1400" dirty="0"/>
              <a:t>       2. </a:t>
            </a:r>
            <a:r>
              <a:rPr lang="zh-CN" altLang="en-US" sz="1400" dirty="0"/>
              <a:t>第五小节的内容来自于</a:t>
            </a:r>
            <a:r>
              <a:rPr lang="en-US" altLang="zh-CN" sz="1400" dirty="0"/>
              <a:t>[1]Berry M </a:t>
            </a:r>
            <a:r>
              <a:rPr lang="en-US" altLang="zh-CN" sz="1400" dirty="0" err="1"/>
              <a:t>M</a:t>
            </a:r>
            <a:r>
              <a:rPr lang="en-US" altLang="zh-CN" sz="1400" dirty="0"/>
              <a:t>, Healy L M. Implementation of Gauss-Jackson integration for orbit propagation[J]. 2004</a:t>
            </a:r>
            <a:r>
              <a:rPr lang="zh-CN" altLang="en-US" sz="1400" dirty="0"/>
              <a:t>；</a:t>
            </a:r>
            <a:r>
              <a:rPr lang="en-US" altLang="zh-CN" sz="1400" dirty="0"/>
              <a:t>[2]</a:t>
            </a:r>
            <a:r>
              <a:rPr lang="en-US" altLang="zh-CN" sz="1400" dirty="0">
                <a:hlinkClick r:id="rId2"/>
              </a:rPr>
              <a:t>https://github.com/jacobwilliams/ddeabm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76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080A2-631A-4AA7-8EB8-B6D90A94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误差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97A6E-7B40-4544-B7F3-58B5C60A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QUESTION:</a:t>
            </a:r>
          </a:p>
          <a:p>
            <a:r>
              <a:rPr lang="zh-CN" altLang="en-US" dirty="0"/>
              <a:t>既然</a:t>
            </a:r>
            <a:r>
              <a:rPr lang="en-US" altLang="zh-CN" dirty="0"/>
              <a:t>GRACE FO 1B</a:t>
            </a:r>
            <a:r>
              <a:rPr lang="zh-CN" altLang="en-US" dirty="0"/>
              <a:t>数据中已经列出了误差项，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是不是误差传递公式就不需要考虑已经减去的几项误差来源？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是不是需要对为列出的误差源进行建模并代入误差传递公式内？</a:t>
            </a:r>
          </a:p>
        </p:txBody>
      </p:sp>
    </p:spTree>
    <p:extLst>
      <p:ext uri="{BB962C8B-B14F-4D97-AF65-F5344CB8AC3E}">
        <p14:creationId xmlns:p14="http://schemas.microsoft.com/office/powerpoint/2010/main" val="4013625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FB4E3-66E9-43B0-A54C-B7B46362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积分器求解</a:t>
            </a:r>
            <a:r>
              <a:rPr lang="en-US" altLang="zh-CN" dirty="0"/>
              <a:t>ODE</a:t>
            </a:r>
            <a:r>
              <a:rPr lang="zh-CN" altLang="en-US" dirty="0"/>
              <a:t>（</a:t>
            </a:r>
            <a:r>
              <a:rPr lang="en-US" altLang="zh-CN" dirty="0"/>
              <a:t>Predictor-Corrector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33FCD-52D6-4C1E-8247-4A754108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ODE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向后差分：</a:t>
            </a:r>
            <a:endParaRPr lang="en-US" altLang="zh-CN" dirty="0"/>
          </a:p>
          <a:p>
            <a:r>
              <a:rPr lang="zh-CN" altLang="en-US" dirty="0"/>
              <a:t>移位算子：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推导的方法包含：</a:t>
            </a:r>
            <a:r>
              <a:rPr lang="en-US" altLang="zh-CN" dirty="0"/>
              <a:t>Adams-Bashford</a:t>
            </a:r>
            <a:r>
              <a:rPr lang="zh-CN" altLang="en-US" dirty="0"/>
              <a:t>，</a:t>
            </a:r>
            <a:r>
              <a:rPr lang="en-US" altLang="zh-CN" dirty="0"/>
              <a:t>Cowell</a:t>
            </a:r>
            <a:r>
              <a:rPr lang="zh-CN" altLang="en-US" dirty="0"/>
              <a:t>（</a:t>
            </a:r>
            <a:r>
              <a:rPr lang="en-US" altLang="zh-CN" dirty="0"/>
              <a:t>Corrector</a:t>
            </a:r>
            <a:r>
              <a:rPr lang="zh-CN" altLang="en-US" dirty="0"/>
              <a:t>）</a:t>
            </a:r>
            <a:r>
              <a:rPr lang="en-US" altLang="zh-CN" dirty="0"/>
              <a:t>Adams-Moulton</a:t>
            </a:r>
            <a:r>
              <a:rPr lang="zh-CN" altLang="en-US" dirty="0"/>
              <a:t>，</a:t>
            </a:r>
            <a:r>
              <a:rPr lang="en-US" altLang="zh-CN" dirty="0"/>
              <a:t>Stormer</a:t>
            </a:r>
            <a:r>
              <a:rPr lang="zh-CN" altLang="en-US" dirty="0"/>
              <a:t>（</a:t>
            </a:r>
            <a:r>
              <a:rPr lang="en-US" altLang="zh-CN" dirty="0"/>
              <a:t>Predictor</a:t>
            </a:r>
            <a:r>
              <a:rPr lang="zh-CN" altLang="en-US" dirty="0"/>
              <a:t>）</a:t>
            </a:r>
            <a:r>
              <a:rPr lang="en-US" altLang="zh-CN" dirty="0"/>
              <a:t>Summed-Adams Gauss-Jackson</a:t>
            </a:r>
          </a:p>
          <a:p>
            <a:pPr marL="2743200" lvl="6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F1A649-E747-490D-B66A-87686745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42" y="1510214"/>
            <a:ext cx="1615284" cy="9281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E3E960-48E2-4238-A44F-3023F5FA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84" y="2438399"/>
            <a:ext cx="3486988" cy="3973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E0B5D8-BEB5-4B19-B93B-2669B7D2D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9" y="2807369"/>
            <a:ext cx="1615284" cy="745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51D6EA-1EBD-423F-AC3C-B07211464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9" y="2891299"/>
            <a:ext cx="1800675" cy="5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2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19ED9-5D59-4099-AE76-66FE04F4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推导过程（手稿）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2CD639-CA5A-4695-AABE-D702C1C8F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2062" y="1052627"/>
            <a:ext cx="326350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5C095-ECAA-4678-A555-91794DAE4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66888" y="-581173"/>
            <a:ext cx="3487033" cy="4649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6F78F2-8F1F-439B-9206-D995B73B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4967" y="2927781"/>
            <a:ext cx="3355514" cy="44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6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1C383-E57C-4867-BE01-A6190E87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各类积分器系数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2956FE-5AA4-4F14-BFA6-61FC1B36A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54" y="2236635"/>
            <a:ext cx="3711234" cy="11923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054DA3-620D-4A40-B781-9F21625E4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12" y="2236635"/>
            <a:ext cx="1872755" cy="1021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5D5F7F-185D-4CA5-90C0-5B0787941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54" y="3753999"/>
            <a:ext cx="2264225" cy="10235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584A58-5A66-4645-A493-DD3040CEE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10" y="3974947"/>
            <a:ext cx="7814990" cy="6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7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4C61B-735D-40C3-97BC-E9D3E70A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各积分器系数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395983-AC04-46CB-876C-71AFDFE70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05323"/>
            <a:ext cx="6181817" cy="46906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EBEFE-E298-4F36-97D4-F282B6492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16" y="1405323"/>
            <a:ext cx="5561674" cy="46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401C4-13BD-4428-86CF-0C07F05A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各积分器系数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CD982-ABFF-4240-87E9-D5F9CE5A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Adams-Moulton</a:t>
            </a:r>
            <a:r>
              <a:rPr lang="zh-CN" altLang="en-US" dirty="0"/>
              <a:t>为例：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D64DF9-145A-4B55-8621-64412DDC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98" y="2654675"/>
            <a:ext cx="5934804" cy="33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BEAF9-83BA-4CCD-9EB5-0BDDA76D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启动积分器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B720F-4B20-46DF-BDDF-21F614140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Mid-Corrector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48AE3F-36DF-404E-979A-674927069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2" y="2466782"/>
            <a:ext cx="4648603" cy="2149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3B40D-6C38-49A7-B7D1-66645EB1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3" y="2123931"/>
            <a:ext cx="625625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4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5A00B-EDA4-4DB5-BC9D-C54FB10B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Ordinate Forms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573A9E-DEA3-47ED-ADF7-50BCCE55B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2" y="1950592"/>
            <a:ext cx="5320662" cy="26534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6FE97E-1A58-44BB-9018-613E24F9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7" y="2501541"/>
            <a:ext cx="431249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3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049EF-4407-4666-B2C8-6C8A0B7F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积分器步骤</a:t>
            </a:r>
            <a:r>
              <a:rPr lang="en-US" altLang="zh-CN" dirty="0"/>
              <a:t>P(EC)^N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5C81E-F41B-4393-BCBD-284E4233D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通过初始值得出一组序列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通过序列中的位置、速度信息微分出一组加速度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3.</a:t>
            </a:r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en-US" altLang="zh-CN" dirty="0">
                <a:solidFill>
                  <a:srgbClr val="FF0000"/>
                </a:solidFill>
              </a:rPr>
              <a:t>Mid-Corrector</a:t>
            </a:r>
            <a:r>
              <a:rPr lang="zh-CN" altLang="en-US" dirty="0">
                <a:solidFill>
                  <a:srgbClr val="FF0000"/>
                </a:solidFill>
              </a:rPr>
              <a:t>来是加速度收敛。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en-US" altLang="zh-CN" dirty="0">
                <a:solidFill>
                  <a:srgbClr val="FF0000"/>
                </a:solidFill>
              </a:rPr>
              <a:t>Summed-Adams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Gauss-Jackson</a:t>
            </a:r>
            <a:r>
              <a:rPr lang="zh-CN" altLang="en-US" dirty="0">
                <a:solidFill>
                  <a:srgbClr val="FF0000"/>
                </a:solidFill>
              </a:rPr>
              <a:t>来预测</a:t>
            </a:r>
            <a:r>
              <a:rPr lang="en-US" altLang="zh-CN" dirty="0">
                <a:solidFill>
                  <a:srgbClr val="FF0000"/>
                </a:solidFill>
              </a:rPr>
              <a:t>n+1</a:t>
            </a:r>
            <a:r>
              <a:rPr lang="zh-CN" altLang="en-US" dirty="0">
                <a:solidFill>
                  <a:srgbClr val="FF0000"/>
                </a:solidFill>
              </a:rPr>
              <a:t>处值。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5.</a:t>
            </a:r>
            <a:r>
              <a:rPr lang="zh-CN" altLang="en-US" dirty="0">
                <a:solidFill>
                  <a:srgbClr val="FF0000"/>
                </a:solidFill>
              </a:rPr>
              <a:t>通过迭代计算</a:t>
            </a:r>
            <a:r>
              <a:rPr lang="en-US" altLang="zh-CN" dirty="0">
                <a:solidFill>
                  <a:srgbClr val="FF0000"/>
                </a:solidFill>
              </a:rPr>
              <a:t>Corrector</a:t>
            </a:r>
            <a:r>
              <a:rPr lang="zh-CN" altLang="en-US" dirty="0">
                <a:solidFill>
                  <a:srgbClr val="FF0000"/>
                </a:solidFill>
              </a:rPr>
              <a:t>使速度位置收敛。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C3D9C2-7499-4CFC-AFF8-E47E87501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12" y="1825625"/>
            <a:ext cx="1534657" cy="40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9FB9EB-77EF-40CA-AAE0-9AE937809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19" y="2231339"/>
            <a:ext cx="2076189" cy="5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72402-1903-4F83-9839-DA0BD091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积分器求解</a:t>
            </a:r>
            <a:r>
              <a:rPr lang="en-US" altLang="zh-CN" dirty="0"/>
              <a:t>ODE</a:t>
            </a:r>
            <a:r>
              <a:rPr lang="zh-CN" altLang="en-US" dirty="0"/>
              <a:t>（</a:t>
            </a:r>
            <a:r>
              <a:rPr lang="en-US" altLang="zh-CN" dirty="0"/>
              <a:t>Runge-</a:t>
            </a:r>
            <a:r>
              <a:rPr lang="en-US" altLang="zh-CN" dirty="0" err="1"/>
              <a:t>Kutta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DAB7D9-FCF9-43EA-9BBD-373CA0563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311"/>
            <a:ext cx="5723116" cy="352836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654C33-3A2E-4A50-A476-ED340076F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81" y="1932311"/>
            <a:ext cx="4397121" cy="32540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1CF84F-B199-48DA-9225-060110AAB6FD}"/>
              </a:ext>
            </a:extLst>
          </p:cNvPr>
          <p:cNvSpPr txBox="1"/>
          <p:nvPr/>
        </p:nvSpPr>
        <p:spPr>
          <a:xfrm>
            <a:off x="1055802" y="5750351"/>
            <a:ext cx="985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仅能向前积分，不满足使用</a:t>
            </a:r>
            <a:r>
              <a:rPr lang="en-US" altLang="zh-CN" dirty="0"/>
              <a:t>Mid-Corrector</a:t>
            </a:r>
            <a:r>
              <a:rPr lang="zh-CN" altLang="en-US" dirty="0"/>
              <a:t>的要求</a:t>
            </a:r>
          </a:p>
        </p:txBody>
      </p:sp>
    </p:spTree>
    <p:extLst>
      <p:ext uri="{BB962C8B-B14F-4D97-AF65-F5344CB8AC3E}">
        <p14:creationId xmlns:p14="http://schemas.microsoft.com/office/powerpoint/2010/main" val="69364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DCAAA-AE31-4B2C-BD40-C48ED273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原理（</a:t>
            </a:r>
            <a:r>
              <a:rPr lang="en-US" altLang="zh-CN" dirty="0"/>
              <a:t>KBR</a:t>
            </a:r>
            <a:r>
              <a:rPr lang="zh-CN" altLang="en-US" dirty="0"/>
              <a:t>处理流程图）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3E177F-7D46-4D5E-8EBF-E7FC0A53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54" y="2670582"/>
            <a:ext cx="4785692" cy="356294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0D95CE-4702-4E2C-8DB7-4264463D7FB4}"/>
              </a:ext>
            </a:extLst>
          </p:cNvPr>
          <p:cNvSpPr txBox="1"/>
          <p:nvPr/>
        </p:nvSpPr>
        <p:spPr>
          <a:xfrm>
            <a:off x="1688969" y="1693978"/>
            <a:ext cx="881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GRACE</a:t>
            </a:r>
            <a:r>
              <a:rPr lang="zh-CN" altLang="en-US" dirty="0"/>
              <a:t>卫星中的</a:t>
            </a:r>
            <a:r>
              <a:rPr lang="en-US" altLang="zh-CN" dirty="0"/>
              <a:t>KBR</a:t>
            </a:r>
            <a:r>
              <a:rPr lang="zh-CN" altLang="en-US" dirty="0"/>
              <a:t>测量采用</a:t>
            </a:r>
            <a:r>
              <a:rPr lang="en-US" altLang="zh-CN" dirty="0"/>
              <a:t>Dual One-Way</a:t>
            </a:r>
            <a:r>
              <a:rPr lang="zh-CN" altLang="en-US" dirty="0"/>
              <a:t>测量方式，即“你发我收，我发你收”模式。</a:t>
            </a:r>
          </a:p>
        </p:txBody>
      </p:sp>
    </p:spTree>
    <p:extLst>
      <p:ext uri="{BB962C8B-B14F-4D97-AF65-F5344CB8AC3E}">
        <p14:creationId xmlns:p14="http://schemas.microsoft.com/office/powerpoint/2010/main" val="167227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B62AE-2510-4E93-8DD3-CED0F00E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DDEABM</a:t>
            </a:r>
            <a:r>
              <a:rPr lang="zh-CN" altLang="en-US" dirty="0"/>
              <a:t>（</a:t>
            </a:r>
            <a:r>
              <a:rPr lang="en-US" altLang="zh-CN" dirty="0" err="1"/>
              <a:t>Github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2D42BF-7BC1-4555-AA29-BDFE88408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0"/>
            <a:ext cx="5386709" cy="560466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564D3B-9B12-4592-9DF2-02B192F5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10" y="1332769"/>
            <a:ext cx="5997594" cy="5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96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A8A08-08AB-48F7-B589-34A77EBF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DDEABM</a:t>
            </a:r>
            <a:r>
              <a:rPr lang="zh-CN" altLang="en-US" dirty="0"/>
              <a:t>（</a:t>
            </a:r>
            <a:r>
              <a:rPr lang="en-US" altLang="zh-CN" dirty="0" err="1"/>
              <a:t>github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09370B-E2B9-42A4-AC4C-AF80F2E8F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36" y="1690688"/>
            <a:ext cx="1535337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7BA02B-40F3-4FAE-AF9F-AE4505DD8E8A}"/>
              </a:ext>
            </a:extLst>
          </p:cNvPr>
          <p:cNvSpPr txBox="1"/>
          <p:nvPr/>
        </p:nvSpPr>
        <p:spPr>
          <a:xfrm>
            <a:off x="4223208" y="1960775"/>
            <a:ext cx="7022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DDEABM</a:t>
            </a:r>
            <a:r>
              <a:rPr lang="zh-CN" altLang="en-US" dirty="0"/>
              <a:t>是上个世界美国人写的</a:t>
            </a:r>
            <a:r>
              <a:rPr lang="en-US" altLang="zh-CN" dirty="0"/>
              <a:t>Fortran77</a:t>
            </a:r>
            <a:r>
              <a:rPr lang="zh-CN" altLang="en-US" dirty="0"/>
              <a:t>，里面使用了</a:t>
            </a:r>
            <a:r>
              <a:rPr lang="en-US" altLang="zh-CN" dirty="0"/>
              <a:t>ADAMS-BASHFORD-MOULTON</a:t>
            </a:r>
            <a:r>
              <a:rPr lang="zh-CN" altLang="en-US" dirty="0"/>
              <a:t>，是</a:t>
            </a:r>
            <a:r>
              <a:rPr lang="en-US" altLang="zh-CN" dirty="0"/>
              <a:t>PECE</a:t>
            </a:r>
            <a:r>
              <a:rPr lang="zh-CN" altLang="en-US" dirty="0"/>
              <a:t>方法，与之前介绍的有所不同。</a:t>
            </a:r>
            <a:endParaRPr lang="en-US" altLang="zh-CN" dirty="0"/>
          </a:p>
          <a:p>
            <a:r>
              <a:rPr lang="zh-CN" altLang="en-US" dirty="0"/>
              <a:t>目前并不清楚，该积分器是如何起步的。</a:t>
            </a:r>
            <a:endParaRPr lang="en-US" altLang="zh-CN" dirty="0"/>
          </a:p>
          <a:p>
            <a:r>
              <a:rPr lang="zh-CN" altLang="en-US" dirty="0"/>
              <a:t>通过参考文献，</a:t>
            </a:r>
            <a:r>
              <a:rPr lang="en-US" altLang="zh-CN" dirty="0"/>
              <a:t>DDEABM</a:t>
            </a:r>
            <a:r>
              <a:rPr lang="zh-CN" altLang="en-US" dirty="0"/>
              <a:t>适用于刚度（</a:t>
            </a:r>
            <a:r>
              <a:rPr lang="en-US" altLang="zh-CN" dirty="0"/>
              <a:t>stiffness</a:t>
            </a:r>
            <a:r>
              <a:rPr lang="zh-CN" altLang="en-US" dirty="0"/>
              <a:t>）较小或者是没有刚度的情况。</a:t>
            </a:r>
            <a:endParaRPr lang="en-US" altLang="zh-CN" dirty="0"/>
          </a:p>
          <a:p>
            <a:r>
              <a:rPr lang="zh-CN" altLang="en-US" dirty="0"/>
              <a:t>该示例程序中力模型采用的是最简单的万有引力定律，只需要更改该模型即可。</a:t>
            </a:r>
          </a:p>
        </p:txBody>
      </p:sp>
    </p:spTree>
    <p:extLst>
      <p:ext uri="{BB962C8B-B14F-4D97-AF65-F5344CB8AC3E}">
        <p14:creationId xmlns:p14="http://schemas.microsoft.com/office/powerpoint/2010/main" val="239456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F59B772-F880-48B2-BB77-BD91970D5419}"/>
              </a:ext>
            </a:extLst>
          </p:cNvPr>
          <p:cNvSpPr txBox="1"/>
          <p:nvPr/>
        </p:nvSpPr>
        <p:spPr>
          <a:xfrm>
            <a:off x="2934878" y="2479249"/>
            <a:ext cx="6322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汇报结束！谢谢</a:t>
            </a:r>
            <a:r>
              <a:rPr lang="zh-CN" altLang="en-US" sz="6000" dirty="0"/>
              <a:t>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A137C6-6F7B-48A8-9A79-3AD959D81BF9}"/>
              </a:ext>
            </a:extLst>
          </p:cNvPr>
          <p:cNvSpPr txBox="1"/>
          <p:nvPr/>
        </p:nvSpPr>
        <p:spPr>
          <a:xfrm>
            <a:off x="5030771" y="5335571"/>
            <a:ext cx="213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希望老师批评指正！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61054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D910-133A-4B38-AEDD-F48D6FFB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原理（</a:t>
            </a:r>
            <a:r>
              <a:rPr lang="en-US" altLang="zh-CN" dirty="0"/>
              <a:t>KBR</a:t>
            </a:r>
            <a:r>
              <a:rPr lang="zh-CN" altLang="en-US" dirty="0"/>
              <a:t>测量过程）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531BA2-9E51-416A-B675-8FD2B6C9A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39" y="1992617"/>
            <a:ext cx="5175722" cy="97682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E102C6-622D-46D1-A12A-244E70700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79" y="3271372"/>
            <a:ext cx="554784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3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7255E-FEC4-4718-B1F5-CD5B52DD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原理（</a:t>
            </a:r>
            <a:r>
              <a:rPr lang="en-US" altLang="zh-CN" dirty="0"/>
              <a:t>KBR</a:t>
            </a:r>
            <a:r>
              <a:rPr lang="zh-CN" altLang="en-US" dirty="0"/>
              <a:t>到星间距的推导）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32AA72-C7AA-4C14-8258-CAFCA4D60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06" y="1340939"/>
            <a:ext cx="5944115" cy="208806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9BEBFC-AA3F-47D3-B101-472AF9A3F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64" y="3515767"/>
            <a:ext cx="2385267" cy="41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FD189B-6233-43A1-A0DC-D77B578E6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50" y="3995698"/>
            <a:ext cx="3459780" cy="441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D489D-03AA-481E-94EA-0EC3ABDB6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16" y="4581447"/>
            <a:ext cx="4000847" cy="845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01B314-3DF2-4DC7-8716-A8E7AD5A3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89" y="5517061"/>
            <a:ext cx="6866215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10BAC-0F38-4EC0-B0CC-D2A233B2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原理（</a:t>
            </a:r>
            <a:r>
              <a:rPr lang="en-US" altLang="zh-CN" dirty="0"/>
              <a:t>KBR</a:t>
            </a:r>
            <a:r>
              <a:rPr lang="zh-CN" altLang="en-US" dirty="0"/>
              <a:t>到星间距的推导）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20897C-EDCF-4F20-8581-C7AA6B010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12" y="1865513"/>
            <a:ext cx="4343776" cy="138696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684295-B62D-4078-83CE-93FDC7F5F508}"/>
              </a:ext>
            </a:extLst>
          </p:cNvPr>
          <p:cNvSpPr txBox="1"/>
          <p:nvPr/>
        </p:nvSpPr>
        <p:spPr>
          <a:xfrm>
            <a:off x="4443663" y="3280547"/>
            <a:ext cx="412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第一项：真相位测量值；</a:t>
            </a:r>
            <a:endParaRPr lang="en-US" altLang="zh-CN" dirty="0"/>
          </a:p>
          <a:p>
            <a:r>
              <a:rPr lang="zh-CN" altLang="en-US" dirty="0"/>
              <a:t>第二项：由相位误差引起的误差</a:t>
            </a:r>
            <a:endParaRPr lang="en-US" altLang="zh-CN" dirty="0"/>
          </a:p>
          <a:p>
            <a:r>
              <a:rPr lang="zh-CN" altLang="en-US" dirty="0"/>
              <a:t>第三项：由时间戳改正引起的误差</a:t>
            </a:r>
            <a:endParaRPr lang="en-US" altLang="zh-CN" dirty="0"/>
          </a:p>
          <a:p>
            <a:r>
              <a:rPr lang="zh-CN" altLang="en-US" dirty="0"/>
              <a:t>第四项：上述两者耦合形成的误差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851794-F2C3-4274-98F4-A954C0C72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15" y="4689919"/>
            <a:ext cx="2423370" cy="3048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1A6D07-BAF6-41E0-A7A6-0C0DFC685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96" y="4994745"/>
            <a:ext cx="3543607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6B781-1D31-4B68-A361-1CBBEB22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KBR</a:t>
            </a:r>
            <a:r>
              <a:rPr lang="zh-CN" altLang="en-US" dirty="0"/>
              <a:t>原理</a:t>
            </a:r>
            <a:r>
              <a:rPr lang="zh-CN" altLang="en-US" sz="3600" dirty="0"/>
              <a:t>（</a:t>
            </a:r>
            <a:r>
              <a:rPr lang="en-US" altLang="zh-CN" sz="3600" dirty="0"/>
              <a:t>KBR</a:t>
            </a:r>
            <a:r>
              <a:rPr lang="zh-CN" altLang="en-US" sz="3600" dirty="0"/>
              <a:t>测量量定义即偏导数</a:t>
            </a:r>
            <a:r>
              <a:rPr lang="en-US" altLang="zh-CN" sz="3600" dirty="0"/>
              <a:t>-</a:t>
            </a:r>
            <a:r>
              <a:rPr lang="zh-CN" altLang="en-US" sz="3600" dirty="0"/>
              <a:t>状态转移矩阵）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AA1299-1106-4640-8AD0-39A9EA72C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1865"/>
            <a:ext cx="3191246" cy="67579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34AFBF-A55F-4E90-91C0-63C720C09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7" y="1418512"/>
            <a:ext cx="3191246" cy="862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BCBC24-A9F9-4FC8-BACE-52EBDE02C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5" y="2173648"/>
            <a:ext cx="2021939" cy="729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32F7E0-E163-4610-BD41-AD4B2A38E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7" y="2107180"/>
            <a:ext cx="1976559" cy="8624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266147-7001-4ADA-87B5-91EF98A14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4" y="3452639"/>
            <a:ext cx="4919455" cy="1651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E57402-3019-49DA-B5DC-B7DFDC922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05" y="3386171"/>
            <a:ext cx="4919455" cy="18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C4EDA-90D9-421D-B63D-950D74B4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线性方程的解问题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5694A-A164-4768-B134-EEC2FBD4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定义以下矩阵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D63F8-4B61-493F-87E4-1C65E54D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50" y="2396674"/>
            <a:ext cx="3034564" cy="715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803714-8970-4E68-A169-8E9ED516DC82}"/>
              </a:ext>
            </a:extLst>
          </p:cNvPr>
          <p:cNvSpPr txBox="1"/>
          <p:nvPr/>
        </p:nvSpPr>
        <p:spPr>
          <a:xfrm>
            <a:off x="1026695" y="3112168"/>
            <a:ext cx="672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其中，</a:t>
            </a:r>
            <a:r>
              <a:rPr lang="en-US" altLang="zh-CN" sz="2400" dirty="0"/>
              <a:t>r</a:t>
            </a:r>
            <a:r>
              <a:rPr lang="zh-CN" altLang="en-US" sz="2400" dirty="0"/>
              <a:t>为位置，</a:t>
            </a:r>
            <a:r>
              <a:rPr lang="en-US" altLang="zh-CN" sz="2400" dirty="0"/>
              <a:t>v</a:t>
            </a:r>
            <a:r>
              <a:rPr lang="zh-CN" altLang="en-US" sz="2400" dirty="0"/>
              <a:t>为速度，</a:t>
            </a:r>
            <a:r>
              <a:rPr lang="en-US" altLang="zh-CN" sz="2400" dirty="0"/>
              <a:t>α</a:t>
            </a:r>
            <a:r>
              <a:rPr lang="zh-CN" altLang="en-US" sz="2400" dirty="0"/>
              <a:t>为模型参数。</a:t>
            </a:r>
            <a:endParaRPr lang="en-US" altLang="zh-CN" sz="2400" dirty="0"/>
          </a:p>
          <a:p>
            <a:r>
              <a:rPr lang="zh-CN" altLang="en-US" sz="2400" dirty="0"/>
              <a:t>又，根据牛顿第二定律：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7A6A15-43FC-440D-AFB1-6D4B965BB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2" y="4078102"/>
            <a:ext cx="4341926" cy="6123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5BBEDB-137B-4C42-AD41-2DD7BB1F266E}"/>
              </a:ext>
            </a:extLst>
          </p:cNvPr>
          <p:cNvSpPr txBox="1"/>
          <p:nvPr/>
        </p:nvSpPr>
        <p:spPr>
          <a:xfrm>
            <a:off x="1026695" y="4690425"/>
            <a:ext cx="694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定义观测向量的关系如下：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404394-8BF9-4397-95EB-9FE31EAF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17" y="5161594"/>
            <a:ext cx="2236336" cy="5521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D6F725-F94C-41FE-A056-02029DFC7175}"/>
              </a:ext>
            </a:extLst>
          </p:cNvPr>
          <p:cNvSpPr txBox="1"/>
          <p:nvPr/>
        </p:nvSpPr>
        <p:spPr>
          <a:xfrm>
            <a:off x="1155032" y="5899350"/>
            <a:ext cx="81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其中，</a:t>
            </a:r>
            <a:r>
              <a:rPr lang="en-US" altLang="zh-CN" dirty="0"/>
              <a:t>y</a:t>
            </a:r>
            <a:r>
              <a:rPr lang="zh-CN" altLang="en-US" dirty="0"/>
              <a:t>是</a:t>
            </a:r>
            <a:r>
              <a:rPr lang="en-US" altLang="zh-CN" dirty="0" err="1"/>
              <a:t>ti</a:t>
            </a:r>
            <a:r>
              <a:rPr lang="zh-CN" altLang="en-US" dirty="0"/>
              <a:t>时间的观测量，</a:t>
            </a:r>
            <a:r>
              <a:rPr lang="en-US" altLang="zh-CN" dirty="0" err="1"/>
              <a:t>gi</a:t>
            </a:r>
            <a:r>
              <a:rPr lang="zh-CN" altLang="en-US" dirty="0"/>
              <a:t>是</a:t>
            </a:r>
            <a:r>
              <a:rPr lang="en-US" altLang="zh-CN" dirty="0"/>
              <a:t>true observations</a:t>
            </a:r>
            <a:r>
              <a:rPr lang="zh-CN" altLang="en-US" dirty="0"/>
              <a:t> ，    表示噪声。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572E4D0-D9B1-419E-B78D-705927B57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4" y="5944073"/>
            <a:ext cx="167655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1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57EEB-F822-4C37-904E-F4892074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线性方程的解问题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D9EF43-3B9D-41A5-B293-00144D2A8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82" y="1509002"/>
            <a:ext cx="6929436" cy="22877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512A17-A7C2-48A2-9F9F-97378BE4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49" y="3796756"/>
            <a:ext cx="2712955" cy="19204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500DD8-A945-4733-B254-CAA75E710CEA}"/>
              </a:ext>
            </a:extLst>
          </p:cNvPr>
          <p:cNvSpPr txBox="1"/>
          <p:nvPr/>
        </p:nvSpPr>
        <p:spPr>
          <a:xfrm>
            <a:off x="2229853" y="5839326"/>
            <a:ext cx="781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reference state vector</a:t>
            </a:r>
            <a:r>
              <a:rPr lang="zh-CN" altLang="en-US" dirty="0"/>
              <a:t>处泰勒展开， </a:t>
            </a:r>
            <a:r>
              <a:rPr lang="en-US" altLang="zh-CN" dirty="0"/>
              <a:t>reference state vector</a:t>
            </a:r>
            <a:r>
              <a:rPr lang="zh-CN" altLang="en-US" dirty="0"/>
              <a:t>应是常量。</a:t>
            </a:r>
            <a:endParaRPr lang="en-US" altLang="zh-CN" dirty="0"/>
          </a:p>
          <a:p>
            <a:r>
              <a:rPr lang="en-US" altLang="zh-CN" dirty="0"/>
              <a:t>QUESTION: </a:t>
            </a:r>
            <a:r>
              <a:rPr lang="zh-CN" altLang="en-US" dirty="0"/>
              <a:t>如何区分</a:t>
            </a:r>
            <a:r>
              <a:rPr lang="en-US" altLang="zh-CN" dirty="0"/>
              <a:t>true observation</a:t>
            </a:r>
            <a:r>
              <a:rPr lang="zh-CN" altLang="en-US" dirty="0"/>
              <a:t>和</a:t>
            </a:r>
            <a:r>
              <a:rPr lang="en-US" altLang="zh-CN" dirty="0"/>
              <a:t>reference state vector</a:t>
            </a:r>
          </a:p>
        </p:txBody>
      </p:sp>
    </p:spTree>
    <p:extLst>
      <p:ext uri="{BB962C8B-B14F-4D97-AF65-F5344CB8AC3E}">
        <p14:creationId xmlns:p14="http://schemas.microsoft.com/office/powerpoint/2010/main" val="99032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878</Words>
  <Application>Microsoft Office PowerPoint</Application>
  <PresentationFormat>宽屏</PresentationFormat>
  <Paragraphs>108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本科毕业设计阶段汇报（一）</vt:lpstr>
      <vt:lpstr>目录</vt:lpstr>
      <vt:lpstr>KBR原理（KBR处理流程图）</vt:lpstr>
      <vt:lpstr>KBR原理（KBR测量过程）</vt:lpstr>
      <vt:lpstr>KBR原理（KBR到星间距的推导）</vt:lpstr>
      <vt:lpstr>KBR原理（KBR到星间距的推导）</vt:lpstr>
      <vt:lpstr>KBR原理（KBR测量量定义即偏导数-状态转移矩阵）</vt:lpstr>
      <vt:lpstr>线性方程的解问题</vt:lpstr>
      <vt:lpstr>线性方程的解问题</vt:lpstr>
      <vt:lpstr>线性方程的解问题</vt:lpstr>
      <vt:lpstr>线性方程的解问题（迭代求解最优比例因子）</vt:lpstr>
      <vt:lpstr>线性方程的解问题（迭代求解最优比例因子）</vt:lpstr>
      <vt:lpstr>误差传播公式（频域讨论问题）</vt:lpstr>
      <vt:lpstr>误差传播公式（频域讨论问题）</vt:lpstr>
      <vt:lpstr>误差传播公式（频域）</vt:lpstr>
      <vt:lpstr>KBR误差</vt:lpstr>
      <vt:lpstr>频率误差（本来通过K、Ka去除了大部分，这里讨论的是剩余部分）                                   </vt:lpstr>
      <vt:lpstr>时间戳误差</vt:lpstr>
      <vt:lpstr>对准误差</vt:lpstr>
      <vt:lpstr>KBR误差</vt:lpstr>
      <vt:lpstr>积分器求解ODE（Predictor-Corrector）</vt:lpstr>
      <vt:lpstr>推导过程（手稿）</vt:lpstr>
      <vt:lpstr>各类积分器系数</vt:lpstr>
      <vt:lpstr>各积分器系数</vt:lpstr>
      <vt:lpstr>各积分器系数</vt:lpstr>
      <vt:lpstr>启动积分器</vt:lpstr>
      <vt:lpstr>Ordinate Forms</vt:lpstr>
      <vt:lpstr>积分器步骤P(EC)^N</vt:lpstr>
      <vt:lpstr>积分器求解ODE（Runge-Kutta）</vt:lpstr>
      <vt:lpstr>DDEABM（Github）</vt:lpstr>
      <vt:lpstr>DDEABM（github）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本科毕业设计阶段汇报（一）</dc:title>
  <dc:creator>L Reuben</dc:creator>
  <cp:lastModifiedBy>L Reuben</cp:lastModifiedBy>
  <cp:revision>22</cp:revision>
  <dcterms:created xsi:type="dcterms:W3CDTF">2020-02-14T13:59:15Z</dcterms:created>
  <dcterms:modified xsi:type="dcterms:W3CDTF">2020-02-15T03:35:43Z</dcterms:modified>
</cp:coreProperties>
</file>